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67"/>
  </p:notesMasterIdLst>
  <p:sldIdLst>
    <p:sldId id="261" r:id="rId6"/>
    <p:sldId id="650" r:id="rId7"/>
    <p:sldId id="634" r:id="rId8"/>
    <p:sldId id="516" r:id="rId9"/>
    <p:sldId id="517" r:id="rId10"/>
    <p:sldId id="518" r:id="rId11"/>
    <p:sldId id="262" r:id="rId12"/>
    <p:sldId id="267" r:id="rId13"/>
    <p:sldId id="269" r:id="rId14"/>
    <p:sldId id="629" r:id="rId15"/>
    <p:sldId id="630" r:id="rId16"/>
    <p:sldId id="631" r:id="rId17"/>
    <p:sldId id="632" r:id="rId18"/>
    <p:sldId id="633" r:id="rId19"/>
    <p:sldId id="270" r:id="rId20"/>
    <p:sldId id="281" r:id="rId21"/>
    <p:sldId id="283" r:id="rId22"/>
    <p:sldId id="284" r:id="rId23"/>
    <p:sldId id="274" r:id="rId24"/>
    <p:sldId id="285" r:id="rId25"/>
    <p:sldId id="288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18" r:id="rId43"/>
    <p:sldId id="619" r:id="rId44"/>
    <p:sldId id="620" r:id="rId45"/>
    <p:sldId id="621" r:id="rId46"/>
    <p:sldId id="622" r:id="rId47"/>
    <p:sldId id="289" r:id="rId48"/>
    <p:sldId id="275" r:id="rId49"/>
    <p:sldId id="290" r:id="rId50"/>
    <p:sldId id="291" r:id="rId51"/>
    <p:sldId id="276" r:id="rId52"/>
    <p:sldId id="277" r:id="rId53"/>
    <p:sldId id="297" r:id="rId54"/>
    <p:sldId id="296" r:id="rId55"/>
    <p:sldId id="298" r:id="rId56"/>
    <p:sldId id="300" r:id="rId57"/>
    <p:sldId id="301" r:id="rId58"/>
    <p:sldId id="302" r:id="rId59"/>
    <p:sldId id="303" r:id="rId60"/>
    <p:sldId id="305" r:id="rId61"/>
    <p:sldId id="304" r:id="rId62"/>
    <p:sldId id="307" r:id="rId63"/>
    <p:sldId id="308" r:id="rId64"/>
    <p:sldId id="309" r:id="rId65"/>
    <p:sldId id="53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slide" Target="slides/slide21.xml" /><Relationship Id="rId39" Type="http://schemas.openxmlformats.org/officeDocument/2006/relationships/slide" Target="slides/slide34.xml" /><Relationship Id="rId21" Type="http://schemas.openxmlformats.org/officeDocument/2006/relationships/slide" Target="slides/slide16.xml" /><Relationship Id="rId34" Type="http://schemas.openxmlformats.org/officeDocument/2006/relationships/slide" Target="slides/slide29.xml" /><Relationship Id="rId42" Type="http://schemas.openxmlformats.org/officeDocument/2006/relationships/slide" Target="slides/slide37.xml" /><Relationship Id="rId47" Type="http://schemas.openxmlformats.org/officeDocument/2006/relationships/slide" Target="slides/slide42.xml" /><Relationship Id="rId50" Type="http://schemas.openxmlformats.org/officeDocument/2006/relationships/slide" Target="slides/slide45.xml" /><Relationship Id="rId55" Type="http://schemas.openxmlformats.org/officeDocument/2006/relationships/slide" Target="slides/slide50.xml" /><Relationship Id="rId63" Type="http://schemas.openxmlformats.org/officeDocument/2006/relationships/slide" Target="slides/slide58.xml" /><Relationship Id="rId68" Type="http://schemas.openxmlformats.org/officeDocument/2006/relationships/presProps" Target="presProps.xml" /><Relationship Id="rId7" Type="http://schemas.openxmlformats.org/officeDocument/2006/relationships/slide" Target="slides/slide2.xml" /><Relationship Id="rId71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1.xml" /><Relationship Id="rId29" Type="http://schemas.openxmlformats.org/officeDocument/2006/relationships/slide" Target="slides/slide24.xml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slide" Target="slides/slide19.xml" /><Relationship Id="rId32" Type="http://schemas.openxmlformats.org/officeDocument/2006/relationships/slide" Target="slides/slide27.xml" /><Relationship Id="rId37" Type="http://schemas.openxmlformats.org/officeDocument/2006/relationships/slide" Target="slides/slide32.xml" /><Relationship Id="rId40" Type="http://schemas.openxmlformats.org/officeDocument/2006/relationships/slide" Target="slides/slide35.xml" /><Relationship Id="rId45" Type="http://schemas.openxmlformats.org/officeDocument/2006/relationships/slide" Target="slides/slide40.xml" /><Relationship Id="rId53" Type="http://schemas.openxmlformats.org/officeDocument/2006/relationships/slide" Target="slides/slide48.xml" /><Relationship Id="rId58" Type="http://schemas.openxmlformats.org/officeDocument/2006/relationships/slide" Target="slides/slide53.xml" /><Relationship Id="rId66" Type="http://schemas.openxmlformats.org/officeDocument/2006/relationships/slide" Target="slides/slide61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10.xml" /><Relationship Id="rId23" Type="http://schemas.openxmlformats.org/officeDocument/2006/relationships/slide" Target="slides/slide18.xml" /><Relationship Id="rId28" Type="http://schemas.openxmlformats.org/officeDocument/2006/relationships/slide" Target="slides/slide23.xml" /><Relationship Id="rId36" Type="http://schemas.openxmlformats.org/officeDocument/2006/relationships/slide" Target="slides/slide31.xml" /><Relationship Id="rId49" Type="http://schemas.openxmlformats.org/officeDocument/2006/relationships/slide" Target="slides/slide44.xml" /><Relationship Id="rId57" Type="http://schemas.openxmlformats.org/officeDocument/2006/relationships/slide" Target="slides/slide52.xml" /><Relationship Id="rId61" Type="http://schemas.openxmlformats.org/officeDocument/2006/relationships/slide" Target="slides/slide56.xml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31" Type="http://schemas.openxmlformats.org/officeDocument/2006/relationships/slide" Target="slides/slide26.xml" /><Relationship Id="rId44" Type="http://schemas.openxmlformats.org/officeDocument/2006/relationships/slide" Target="slides/slide39.xml" /><Relationship Id="rId52" Type="http://schemas.openxmlformats.org/officeDocument/2006/relationships/slide" Target="slides/slide47.xml" /><Relationship Id="rId60" Type="http://schemas.openxmlformats.org/officeDocument/2006/relationships/slide" Target="slides/slide55.xml" /><Relationship Id="rId65" Type="http://schemas.openxmlformats.org/officeDocument/2006/relationships/slide" Target="slides/slide60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slide" Target="slides/slide17.xml" /><Relationship Id="rId27" Type="http://schemas.openxmlformats.org/officeDocument/2006/relationships/slide" Target="slides/slide22.xml" /><Relationship Id="rId30" Type="http://schemas.openxmlformats.org/officeDocument/2006/relationships/slide" Target="slides/slide25.xml" /><Relationship Id="rId35" Type="http://schemas.openxmlformats.org/officeDocument/2006/relationships/slide" Target="slides/slide30.xml" /><Relationship Id="rId43" Type="http://schemas.openxmlformats.org/officeDocument/2006/relationships/slide" Target="slides/slide38.xml" /><Relationship Id="rId48" Type="http://schemas.openxmlformats.org/officeDocument/2006/relationships/slide" Target="slides/slide43.xml" /><Relationship Id="rId56" Type="http://schemas.openxmlformats.org/officeDocument/2006/relationships/slide" Target="slides/slide51.xml" /><Relationship Id="rId64" Type="http://schemas.openxmlformats.org/officeDocument/2006/relationships/slide" Target="slides/slide59.xml" /><Relationship Id="rId69" Type="http://schemas.openxmlformats.org/officeDocument/2006/relationships/viewProps" Target="viewProps.xml" /><Relationship Id="rId8" Type="http://schemas.openxmlformats.org/officeDocument/2006/relationships/slide" Target="slides/slide3.xml" /><Relationship Id="rId51" Type="http://schemas.openxmlformats.org/officeDocument/2006/relationships/slide" Target="slides/slide46.xml" /><Relationship Id="rId72" Type="http://schemas.microsoft.com/office/2016/11/relationships/changesInfo" Target="changesInfos/changesInfo1.xml" /><Relationship Id="rId3" Type="http://schemas.openxmlformats.org/officeDocument/2006/relationships/customXml" Target="../customXml/item3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slide" Target="slides/slide20.xml" /><Relationship Id="rId33" Type="http://schemas.openxmlformats.org/officeDocument/2006/relationships/slide" Target="slides/slide28.xml" /><Relationship Id="rId38" Type="http://schemas.openxmlformats.org/officeDocument/2006/relationships/slide" Target="slides/slide33.xml" /><Relationship Id="rId46" Type="http://schemas.openxmlformats.org/officeDocument/2006/relationships/slide" Target="slides/slide41.xml" /><Relationship Id="rId59" Type="http://schemas.openxmlformats.org/officeDocument/2006/relationships/slide" Target="slides/slide54.xml" /><Relationship Id="rId67" Type="http://schemas.openxmlformats.org/officeDocument/2006/relationships/notesMaster" Target="notesMasters/notesMaster1.xml" /><Relationship Id="rId20" Type="http://schemas.openxmlformats.org/officeDocument/2006/relationships/slide" Target="slides/slide15.xml" /><Relationship Id="rId41" Type="http://schemas.openxmlformats.org/officeDocument/2006/relationships/slide" Target="slides/slide36.xml" /><Relationship Id="rId54" Type="http://schemas.openxmlformats.org/officeDocument/2006/relationships/slide" Target="slides/slide49.xml" /><Relationship Id="rId62" Type="http://schemas.openxmlformats.org/officeDocument/2006/relationships/slide" Target="slides/slide57.xml" /><Relationship Id="rId70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 VENKATESH" userId="S::201910101231@presidencyuniversity.in::9e36478a-99cc-42dd-a2eb-286c765f9d76" providerId="AD" clId="Web-{FD4EA68F-7973-4FD8-8D27-16097904C46B}"/>
    <pc:docChg chg="modSld">
      <pc:chgData name="MILE VENKATESH" userId="S::201910101231@presidencyuniversity.in::9e36478a-99cc-42dd-a2eb-286c765f9d76" providerId="AD" clId="Web-{FD4EA68F-7973-4FD8-8D27-16097904C46B}" dt="2021-11-07T13:40:56.859" v="0" actId="14100"/>
      <pc:docMkLst>
        <pc:docMk/>
      </pc:docMkLst>
      <pc:sldChg chg="modSp">
        <pc:chgData name="MILE VENKATESH" userId="S::201910101231@presidencyuniversity.in::9e36478a-99cc-42dd-a2eb-286c765f9d76" providerId="AD" clId="Web-{FD4EA68F-7973-4FD8-8D27-16097904C46B}" dt="2021-11-07T13:40:56.859" v="0" actId="14100"/>
        <pc:sldMkLst>
          <pc:docMk/>
          <pc:sldMk cId="3238872149" sldId="517"/>
        </pc:sldMkLst>
        <pc:spChg chg="mod">
          <ac:chgData name="MILE VENKATESH" userId="S::201910101231@presidencyuniversity.in::9e36478a-99cc-42dd-a2eb-286c765f9d76" providerId="AD" clId="Web-{FD4EA68F-7973-4FD8-8D27-16097904C46B}" dt="2021-11-07T13:40:56.859" v="0" actId="14100"/>
          <ac:spMkLst>
            <pc:docMk/>
            <pc:sldMk cId="3238872149" sldId="51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F2ABB-73A8-4741-8913-0514863FD6DA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9567C-FBA5-4301-BD90-5ACD4381A7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B7B7-0692-48C3-B206-6AFF278EE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60996-2560-4A16-B2DB-B0110C29A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99DA-2A72-4867-BDBF-0E4F3D9F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2FD80-127D-46CF-9B50-FCF5558D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2A8C-DF41-482C-91B4-73DEFE42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11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C2F3-5DD3-49BD-A9B1-012BA731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1A0E4-C0A1-40E7-A565-CDD64453D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769-6CFF-4CE6-858E-21B22F56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33BC-3F03-486A-A698-8A5FB22C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1E6A4-72BF-4D3B-9F6E-A775A903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90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FAD2E-35D0-49A8-8296-3042B8A7F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A21E5-D356-4B61-8D71-E0540F3F3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C893-EB33-4F60-B74E-7F9050BC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674F-245B-4F6C-ABF3-C1161067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71BF-3BBD-4A2D-967A-F5665EE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71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1B4-8045-4FB7-A520-2E351157EC0D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940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5126-FE85-4056-8207-4461564A96B5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00DC-4DF8-4F01-8D41-3BA05A230B6A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11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8FAB-10FA-496F-B07D-2C1300F0A672}" type="datetime1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330C6-8AA2-4D6B-A186-F19E63318F60}" type="datetime1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0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B474-AD75-4FBD-A807-DF075E6E4697}" type="datetime1">
              <a:rPr lang="en-IN" smtClean="0"/>
              <a:t>15-11-2021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29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1B6A-2932-40E8-87BC-821E760245C3}" type="datetime1">
              <a:rPr lang="en-IN" smtClean="0"/>
              <a:t>15-11-2021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382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8FE2-F467-4AAE-97D6-57C6D62C9EE0}" type="datetime1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4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96AC-73BF-4227-9BFD-C6D6A8DA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E2FB-C5F1-428F-92F2-891BFD393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9759-6D5F-4B99-84C6-F76B0A98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068F9-88B3-4EAB-AFDE-3E6B245C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6895-953F-4BC9-A868-52465735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614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FF36-D81B-4604-947D-C02986B50A7E}" type="datetime1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07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862A-2CB0-42E2-8B21-01685BEC47B8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330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1D5C-DE6E-4654-ABBB-DEC39978CEC3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05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ED1B-777C-4B63-A1EC-6223D6FF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2225E-AF76-4A99-8314-15488A4B3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D7E1A-D342-4A0C-A255-F232B794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DB72-3C02-4D98-ABB4-197E608B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49349-306C-499B-BA3F-2E77FD37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30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2B7C-63DB-455C-A7E6-244A11E2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DEA7-12EA-43B3-A972-B2EF149B0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6F41D-E38F-414C-8506-1F90CE3AA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66E64-FEB9-436B-8DFE-D0D63A44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0C175-A376-473F-99CE-0E851BFE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B8914-8B75-45B3-A0E0-A919CACD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53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C421-CA71-43E8-9FF5-2E279884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86D38-9B68-4994-98FC-A83730B63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F9483-CCD2-468A-919D-FA37AD832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EBD56-4FCC-4AB9-BBD7-B104ACC0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FB29A-843D-4D95-8404-2754A6C02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49086-4FE3-4D7E-82C9-C5FE9B356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BFB80-FDED-4306-ABED-63CD88C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CBFBA-90DE-451A-BE26-47C3F2D1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5DE6-9492-40DA-89F5-F3F0FEFF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E49C1-3313-46AE-AFAC-FDDEF239E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5D25-FC65-486D-B4BF-1133B2ED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7496B-1376-445A-9670-E0698C70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99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99BEC-B05B-446C-B9B1-AC31F6CF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015A4-2F6F-4F5B-8129-F14D8BAA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D0D12-2ED9-4DE4-8A82-41EC0FCC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29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A077-9AE2-4A06-859F-CA066903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6BED-6A2C-46A8-9E34-7D39AC4F0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2FF6F-4E07-4FE7-BB2A-1E3D33C0D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169C-82FA-43C9-A9BA-33AD4CFD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17C54-EA0D-4E33-ADAD-7532A4D5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D321-51E0-4A6C-A9DC-21CA609D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10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7329-51D7-4B6D-B477-351C355F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9DD3A-947B-421B-A579-E3ECCADE3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5FBAB-C021-41C0-A70C-6D3EBA4D5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D014F-1CD8-4682-B816-5E8233CB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E9C90-18B9-4F68-B9FD-7DB82835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9023D-28A9-40F9-8FC8-C4061B60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66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7E183-6A65-40C1-B2C2-0E24136E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3059-A73B-43FB-BE4A-2DC0AACF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D3B7-A4E0-40A1-BE5E-9A5F36EC2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1DE7E-33B4-4E0E-94A6-9E40F73A8D1D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4C4E-E9FC-472D-B5E7-8F65AF796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D3A3-303D-4A6B-913C-B039FCEF2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F26D8-A79E-40C4-81DD-6B5FAB94B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03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8F0B9-92C2-400D-85D0-C48ADBFB463C}" type="datetime1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6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14.pn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3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3.xml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3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3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3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3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3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3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3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3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3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3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3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3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8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8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8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8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8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8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8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8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8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45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18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9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8338"/>
            <a:ext cx="10515600" cy="982350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dirty="0"/>
              <a:t>Module– 3 – Contents</a:t>
            </a:r>
            <a:br>
              <a:rPr lang="en-IN" dirty="0"/>
            </a:br>
            <a:br>
              <a:rPr lang="en-IN" dirty="0"/>
            </a:br>
            <a:r>
              <a:rPr lang="en-US" b="1" dirty="0"/>
              <a:t>Problem Solving by searching, </a:t>
            </a:r>
            <a:br>
              <a:rPr lang="en-US" b="1" dirty="0"/>
            </a:br>
            <a:r>
              <a:rPr lang="en-US" b="1" dirty="0"/>
              <a:t>Probabilistic reasoning in AI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872" y="2386043"/>
            <a:ext cx="10515600" cy="2849406"/>
          </a:xfrm>
        </p:spPr>
        <p:txBody>
          <a:bodyPr/>
          <a:lstStyle/>
          <a:p>
            <a:pPr lvl="1"/>
            <a:r>
              <a:rPr lang="en-IN" sz="2800" dirty="0"/>
              <a:t>Solving problems by searching</a:t>
            </a:r>
          </a:p>
          <a:p>
            <a:pPr lvl="2"/>
            <a:r>
              <a:rPr lang="en-IN" dirty="0"/>
              <a:t>Classical Search</a:t>
            </a:r>
          </a:p>
          <a:p>
            <a:pPr lvl="2"/>
            <a:r>
              <a:rPr lang="en-IN" dirty="0"/>
              <a:t>Adversarial Search</a:t>
            </a:r>
          </a:p>
          <a:p>
            <a:pPr lvl="2"/>
            <a:r>
              <a:rPr lang="en-IN" dirty="0"/>
              <a:t>Constraint Satisfaction Problems.</a:t>
            </a:r>
          </a:p>
          <a:p>
            <a:pPr lvl="1"/>
            <a:r>
              <a:rPr lang="en-US" sz="2800" dirty="0"/>
              <a:t>Probabilistic reasoning in AI</a:t>
            </a:r>
          </a:p>
          <a:p>
            <a:pPr lvl="1"/>
            <a:r>
              <a:rPr lang="en-US" sz="2800" dirty="0"/>
              <a:t>Bayesian networks</a:t>
            </a:r>
          </a:p>
          <a:p>
            <a:pPr lvl="1"/>
            <a:r>
              <a:rPr lang="en-US" sz="2800" dirty="0"/>
              <a:t>Hidden Markov Model.</a:t>
            </a:r>
            <a:endParaRPr lang="en-IN" sz="2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154D3-1791-482D-AF88-E056F227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9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DDC2-7A01-49B0-9FFB-D42CD437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97FA-F5EE-47E7-A5FF-DDB807D4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initial state </a:t>
            </a:r>
            <a:r>
              <a:rPr lang="en-US" dirty="0"/>
              <a:t>that the agent starts in. For example, the initial state for our agent in Bangalore might be described as </a:t>
            </a:r>
            <a:r>
              <a:rPr lang="en-US" i="1" dirty="0"/>
              <a:t>In</a:t>
            </a:r>
            <a:r>
              <a:rPr lang="en-US" dirty="0"/>
              <a:t>(Bangalore).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6F5A7-0153-4611-9671-A83AECF9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26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89B2-C296-497F-A161-7D64FA1D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Permitted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552C-046F-41ED-B0E4-D0547278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description of the possible </a:t>
            </a:r>
            <a:r>
              <a:rPr lang="en-US" b="1" i="1" u="sng" dirty="0"/>
              <a:t>actions</a:t>
            </a:r>
            <a:r>
              <a:rPr lang="en-US" b="1" dirty="0"/>
              <a:t> </a:t>
            </a:r>
            <a:r>
              <a:rPr lang="en-US" dirty="0"/>
              <a:t>available to the agent. </a:t>
            </a:r>
          </a:p>
          <a:p>
            <a:pPr lvl="1"/>
            <a:r>
              <a:rPr lang="en-US" dirty="0"/>
              <a:t>Given a particular state s, ACTIONS(s) returns the set of actions that can be executed in s.</a:t>
            </a:r>
          </a:p>
          <a:p>
            <a:pPr lvl="1"/>
            <a:r>
              <a:rPr lang="en-US" dirty="0"/>
              <a:t>Each of these actions is applicable</a:t>
            </a:r>
            <a:r>
              <a:rPr lang="en-US" b="1" dirty="0"/>
              <a:t> </a:t>
            </a:r>
            <a:r>
              <a:rPr lang="en-US" dirty="0"/>
              <a:t>in s. </a:t>
            </a:r>
          </a:p>
          <a:p>
            <a:pPr lvl="1"/>
            <a:r>
              <a:rPr lang="en-US" dirty="0"/>
              <a:t>For example, from the state </a:t>
            </a:r>
            <a:r>
              <a:rPr lang="en-US" b="1" i="1" dirty="0"/>
              <a:t>In</a:t>
            </a:r>
            <a:r>
              <a:rPr lang="en-US" dirty="0"/>
              <a:t>(Bangalore), the applicable</a:t>
            </a:r>
          </a:p>
          <a:p>
            <a:pPr lvl="1"/>
            <a:r>
              <a:rPr lang="en-US" dirty="0"/>
              <a:t>Actions are  -----  {</a:t>
            </a:r>
            <a:r>
              <a:rPr lang="en-US" b="1" dirty="0"/>
              <a:t>Go</a:t>
            </a:r>
            <a:r>
              <a:rPr lang="en-US" dirty="0"/>
              <a:t>(Hosur), </a:t>
            </a:r>
            <a:r>
              <a:rPr lang="en-US" b="1" dirty="0"/>
              <a:t>Go</a:t>
            </a:r>
            <a:r>
              <a:rPr lang="en-US" dirty="0"/>
              <a:t>(</a:t>
            </a:r>
            <a:r>
              <a:rPr lang="en-US" dirty="0" err="1"/>
              <a:t>Kunigal</a:t>
            </a:r>
            <a:r>
              <a:rPr lang="en-US" dirty="0"/>
              <a:t>), </a:t>
            </a:r>
            <a:r>
              <a:rPr lang="en-US" b="1" dirty="0"/>
              <a:t>Go</a:t>
            </a:r>
            <a:r>
              <a:rPr lang="en-US" dirty="0"/>
              <a:t>(Kolar)}.</a:t>
            </a:r>
            <a:endParaRPr lang="en-IN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5E614-2D85-4F05-9288-48A78AFE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0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24B6-C4C7-48FE-AE4F-8C588EB3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35A5-0B69-4EFF-BF1F-5209E81C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description of what each action does; the formal name for this is the </a:t>
            </a:r>
            <a:r>
              <a:rPr lang="en-US" b="1" i="1" u="sng" dirty="0"/>
              <a:t>transition model</a:t>
            </a:r>
            <a:r>
              <a:rPr lang="en-US" i="1" dirty="0"/>
              <a:t>, </a:t>
            </a:r>
            <a:r>
              <a:rPr lang="en-US" dirty="0"/>
              <a:t>specified by a function RESULT(s, a) that returns the state that results from doing action </a:t>
            </a:r>
            <a:r>
              <a:rPr lang="en-US" i="1" dirty="0"/>
              <a:t>a</a:t>
            </a:r>
            <a:r>
              <a:rPr lang="en-US" dirty="0"/>
              <a:t> in state </a:t>
            </a:r>
            <a:r>
              <a:rPr lang="en-US" i="1" dirty="0"/>
              <a:t>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We also use the term </a:t>
            </a:r>
            <a:r>
              <a:rPr lang="en-US" b="1" dirty="0"/>
              <a:t>successor </a:t>
            </a:r>
            <a:r>
              <a:rPr lang="en-US" dirty="0"/>
              <a:t>to refer to any state reachable from a given state by a single action.</a:t>
            </a:r>
          </a:p>
          <a:p>
            <a:pPr lvl="1"/>
            <a:r>
              <a:rPr lang="en-US" dirty="0"/>
              <a:t>For example, </a:t>
            </a:r>
            <a:r>
              <a:rPr lang="en-IN" b="1" dirty="0"/>
              <a:t>RESULT</a:t>
            </a:r>
            <a:r>
              <a:rPr lang="en-IN" dirty="0"/>
              <a:t> (In(Bangalore),Go(Hosur)) = In(Hosur).</a:t>
            </a:r>
          </a:p>
          <a:p>
            <a:pPr lvl="1"/>
            <a:r>
              <a:rPr lang="en-US" sz="2400" dirty="0"/>
              <a:t>Together, the </a:t>
            </a:r>
            <a:r>
              <a:rPr lang="en-US" sz="2400" b="1" dirty="0"/>
              <a:t>initial state</a:t>
            </a:r>
            <a:r>
              <a:rPr lang="en-US" sz="2400" dirty="0"/>
              <a:t>, </a:t>
            </a:r>
            <a:r>
              <a:rPr lang="en-US" sz="2400" b="1" dirty="0"/>
              <a:t>actions</a:t>
            </a:r>
            <a:r>
              <a:rPr lang="en-US" sz="2400" dirty="0"/>
              <a:t>, and </a:t>
            </a:r>
            <a:r>
              <a:rPr lang="en-US" sz="2400" b="1" dirty="0"/>
              <a:t>transition</a:t>
            </a:r>
            <a:r>
              <a:rPr lang="en-US" sz="2400" dirty="0"/>
              <a:t> </a:t>
            </a:r>
            <a:r>
              <a:rPr lang="en-US" sz="2400" b="1" dirty="0"/>
              <a:t>model </a:t>
            </a:r>
            <a:r>
              <a:rPr lang="en-US" sz="2400" dirty="0"/>
              <a:t>implicitly define the </a:t>
            </a:r>
            <a:r>
              <a:rPr lang="en-US" sz="2400" b="1" dirty="0"/>
              <a:t>state space </a:t>
            </a:r>
            <a:r>
              <a:rPr lang="en-US" sz="2400" dirty="0"/>
              <a:t>of the problem—the set of all states reachable from the initial state by any sequence </a:t>
            </a:r>
            <a:r>
              <a:rPr lang="en-IN" sz="2400" dirty="0"/>
              <a:t>of actions.</a:t>
            </a:r>
          </a:p>
          <a:p>
            <a:pPr lvl="1"/>
            <a:r>
              <a:rPr lang="en-US" sz="2400" dirty="0"/>
              <a:t>The state space forms a directed network or </a:t>
            </a:r>
            <a:r>
              <a:rPr lang="en-US" sz="2400" b="1" dirty="0"/>
              <a:t>graph </a:t>
            </a:r>
            <a:r>
              <a:rPr lang="en-US" sz="2400" dirty="0"/>
              <a:t>in which the nodes are states and the links between nodes are actions. </a:t>
            </a:r>
          </a:p>
          <a:p>
            <a:pPr lvl="1"/>
            <a:r>
              <a:rPr lang="en-US" sz="2400" dirty="0"/>
              <a:t>(The map of Karnataka can be interpreted as a state-space graph if we view each road as standing for two driving actions, one in each direction.) </a:t>
            </a:r>
          </a:p>
          <a:p>
            <a:pPr lvl="1"/>
            <a:r>
              <a:rPr lang="en-US" sz="2400" dirty="0"/>
              <a:t>A </a:t>
            </a:r>
            <a:r>
              <a:rPr lang="en-US" sz="2400" b="1" dirty="0"/>
              <a:t>path </a:t>
            </a:r>
            <a:r>
              <a:rPr lang="en-US" sz="2400" dirty="0"/>
              <a:t>in the state space is a sequence of states connected by a sequence of actions.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EF8E-A48D-480C-917F-60F2CACC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16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3AC5-04CB-4846-84FD-36756D51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A2EF-8E14-4FA6-AB0E-39E41E031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800" b="1" u="sng" dirty="0"/>
              <a:t>goal test</a:t>
            </a:r>
            <a:r>
              <a:rPr lang="en-US" sz="1600" dirty="0"/>
              <a:t>, which determines whether a given state is a goal state. </a:t>
            </a:r>
          </a:p>
          <a:p>
            <a:pPr lvl="1"/>
            <a:r>
              <a:rPr lang="en-US" sz="1400" dirty="0"/>
              <a:t>Sometimes there is an explicit set of possible goal states, and the test simply checks whether the given state is one of them. </a:t>
            </a:r>
          </a:p>
          <a:p>
            <a:pPr lvl="1"/>
            <a:r>
              <a:rPr lang="en-US" sz="1400" dirty="0"/>
              <a:t>The agent’s goal in Karnataka is the singleton set {In(Mysore)}.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A8BC9-FF31-4FB2-B1F0-49D752B2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07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9D64-F2FD-4326-83EC-7A24AAA0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Path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C1F4E-F609-4E05-949C-068E2922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A </a:t>
            </a:r>
            <a:r>
              <a:rPr lang="en-US" sz="1800" b="1" u="sng" dirty="0"/>
              <a:t>path cost </a:t>
            </a:r>
            <a:r>
              <a:rPr lang="en-US" sz="1600" dirty="0"/>
              <a:t>function that assigns a numeric cost to each path. The problem-solving agent chooses a cost function that reflects its own performance measure. </a:t>
            </a:r>
          </a:p>
          <a:p>
            <a:pPr lvl="1"/>
            <a:r>
              <a:rPr lang="en-US" sz="1400" dirty="0"/>
              <a:t>For the agent trying to get to Mysore, time is of the essence, so the cost of a path might be its length in kilometers. </a:t>
            </a:r>
          </a:p>
          <a:p>
            <a:pPr lvl="1"/>
            <a:r>
              <a:rPr lang="en-US" sz="1400" dirty="0"/>
              <a:t>Cost of a path can be described as the </a:t>
            </a:r>
            <a:r>
              <a:rPr lang="en-US" sz="1400" i="1" dirty="0"/>
              <a:t>sum </a:t>
            </a:r>
            <a:r>
              <a:rPr lang="en-US" sz="1400" dirty="0"/>
              <a:t>of the costs of the individual actions along the path.</a:t>
            </a:r>
          </a:p>
          <a:p>
            <a:pPr lvl="1"/>
            <a:r>
              <a:rPr lang="en-US" sz="1400" dirty="0"/>
              <a:t>The </a:t>
            </a:r>
            <a:r>
              <a:rPr lang="en-US" sz="1400" b="1" dirty="0"/>
              <a:t>step cost </a:t>
            </a:r>
            <a:r>
              <a:rPr lang="en-US" sz="1400" dirty="0"/>
              <a:t>of taking action </a:t>
            </a:r>
            <a:r>
              <a:rPr lang="en-US" sz="1400" i="1" dirty="0"/>
              <a:t>a</a:t>
            </a:r>
            <a:r>
              <a:rPr lang="en-US" sz="1400" dirty="0"/>
              <a:t> in state </a:t>
            </a:r>
            <a:r>
              <a:rPr lang="en-US" sz="1400" i="1" dirty="0"/>
              <a:t>s</a:t>
            </a:r>
            <a:r>
              <a:rPr lang="en-US" sz="1400" dirty="0"/>
              <a:t> to reach state </a:t>
            </a:r>
            <a:r>
              <a:rPr lang="en-US" sz="1400" i="1" dirty="0"/>
              <a:t>s’ </a:t>
            </a:r>
            <a:r>
              <a:rPr lang="en-US" sz="1400" dirty="0"/>
              <a:t> is denoted by c(s, a, s’)</a:t>
            </a:r>
          </a:p>
          <a:p>
            <a:pPr lvl="1"/>
            <a:r>
              <a:rPr lang="en-US" sz="1400" dirty="0"/>
              <a:t>The step costs for Karnataka are route distances.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806B-C284-4CD8-89D7-7D659F44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01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307"/>
            <a:ext cx="10515600" cy="47200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Well Defined Problem…..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68" y="940158"/>
            <a:ext cx="11861442" cy="574397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600" dirty="0"/>
              <a:t>A </a:t>
            </a:r>
            <a:r>
              <a:rPr lang="en-US" sz="1600" b="1" dirty="0"/>
              <a:t>solution </a:t>
            </a:r>
            <a:r>
              <a:rPr lang="en-US" sz="1600" dirty="0"/>
              <a:t>to a problem is an action sequence that leads from the initial state to a goal state.</a:t>
            </a:r>
          </a:p>
          <a:p>
            <a:r>
              <a:rPr lang="en-US" sz="1600" dirty="0"/>
              <a:t>Solution quality is measured by the path cost function, and an </a:t>
            </a:r>
            <a:r>
              <a:rPr lang="en-US" sz="1600" b="1" dirty="0"/>
              <a:t>optimal solution </a:t>
            </a:r>
            <a:r>
              <a:rPr lang="en-US" sz="1600" dirty="0"/>
              <a:t>has the lowest path cost among all solutions.</a:t>
            </a:r>
          </a:p>
          <a:p>
            <a:r>
              <a:rPr lang="en-US" sz="1600" dirty="0"/>
              <a:t>The process of removing detail from a representation </a:t>
            </a:r>
            <a:r>
              <a:rPr lang="en-IN" sz="1600" dirty="0"/>
              <a:t>is called </a:t>
            </a:r>
            <a:r>
              <a:rPr lang="en-IN" sz="1600" b="1" u="sng" dirty="0"/>
              <a:t>abstraction</a:t>
            </a:r>
            <a:r>
              <a:rPr lang="en-IN" sz="1600" dirty="0"/>
              <a:t>. (Like Weather, Road Condition etc.)</a:t>
            </a:r>
          </a:p>
          <a:p>
            <a:r>
              <a:rPr lang="en-US" sz="1600" dirty="0"/>
              <a:t>The choice of a good abstraction thus involves removing as much detail as possible while retaining validity and ensuring that the abstract actions are easy to </a:t>
            </a:r>
            <a:r>
              <a:rPr lang="en-IN" sz="1600" dirty="0"/>
              <a:t>carry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FA3A5-3D34-4948-B7E0-9ECDD481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693" y="1207730"/>
            <a:ext cx="6757518" cy="4391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9" y="1265617"/>
            <a:ext cx="5001084" cy="4333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189715" y="154547"/>
            <a:ext cx="365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NAVIGATION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BAEA1-CFFF-473D-9FFA-6C162323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2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5" y="210580"/>
            <a:ext cx="2922431" cy="813146"/>
          </a:xfrm>
        </p:spPr>
        <p:txBody>
          <a:bodyPr/>
          <a:lstStyle/>
          <a:p>
            <a:r>
              <a:rPr lang="en-IN" dirty="0"/>
              <a:t>Romania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739" y="1023725"/>
            <a:ext cx="9523778" cy="3975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819034" y="386320"/>
            <a:ext cx="378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Arad  To Bucharest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141" y="2549588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34490-8469-4AB3-9690-F6623D97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90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Solution……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13" y="2079859"/>
            <a:ext cx="10141163" cy="4076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81FCC-2920-4DFD-BA3E-4D55BEA7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22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Map of Romania</a:t>
            </a:r>
            <a:br>
              <a:rPr lang="en-IN" dirty="0"/>
            </a:br>
            <a:r>
              <a:rPr lang="en-IN" dirty="0"/>
              <a:t>Problem: Arad to Bucharest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612640"/>
            <a:ext cx="8784976" cy="5137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7BEF2-5202-4C97-ADF0-5ED6CDEF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14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E9AAA-EB34-4009-AF03-1899D7CC9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CSE 228 – Principles of Artificial Intelligence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0E17EC1-DDE8-4EF6-9D1F-9B8AD6977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Module #3, Lecture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55E4-5472-4F5D-A073-CDD7608F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5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1" y="207124"/>
            <a:ext cx="11834411" cy="65594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A988A-64ED-49A9-A036-27DA43F2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Uninformed Search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strategies have no additional information about states beyond that provided in the problem definition, so they can only proceed by generating successors until they find a goal state. </a:t>
            </a:r>
          </a:p>
          <a:p>
            <a:endParaRPr lang="en-US" dirty="0"/>
          </a:p>
          <a:p>
            <a:r>
              <a:rPr lang="en-US" dirty="0"/>
              <a:t>BREADTH FIRST</a:t>
            </a:r>
          </a:p>
          <a:p>
            <a:r>
              <a:rPr lang="en-US" dirty="0"/>
              <a:t>CHEAPEST FIRST</a:t>
            </a:r>
          </a:p>
          <a:p>
            <a:r>
              <a:rPr lang="en-US" dirty="0"/>
              <a:t>DEPTH FIRST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7C141-DB09-42A6-B491-2AAFAB0C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08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 INFORMED SEARCH / (HEURISTIC SEARCH)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These strategies have additional information about search states, so they can guide the search by ranking successors according to some fitness score until they find a goal state.</a:t>
            </a:r>
          </a:p>
          <a:p>
            <a:pPr algn="just"/>
            <a:r>
              <a:rPr lang="en-US" b="1" dirty="0"/>
              <a:t>A* Search</a:t>
            </a:r>
          </a:p>
          <a:p>
            <a:pPr algn="just"/>
            <a:r>
              <a:rPr lang="en-US" b="1" dirty="0"/>
              <a:t>AO* Search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6E85F-89F6-48CC-BB87-D3007A6D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9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4339" t="37612" r="30070" b="21481"/>
          <a:stretch>
            <a:fillRect/>
          </a:stretch>
        </p:blipFill>
        <p:spPr bwMode="auto">
          <a:xfrm>
            <a:off x="838200" y="1690688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D536B-2719-47CA-A964-A4B841F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31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 l="11461" t="25915" r="45425" b="14138"/>
          <a:stretch>
            <a:fillRect/>
          </a:stretch>
        </p:blipFill>
        <p:spPr bwMode="auto">
          <a:xfrm>
            <a:off x="1074717" y="1871147"/>
            <a:ext cx="8305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19"/>
          <p:cNvPicPr>
            <a:picLocks noChangeAspect="1" noChangeArrowheads="1"/>
          </p:cNvPicPr>
          <p:nvPr/>
        </p:nvPicPr>
        <p:blipFill>
          <a:blip r:embed="rId3"/>
          <a:srcRect l="11732" t="44063" r="50027" b="12776"/>
          <a:stretch>
            <a:fillRect/>
          </a:stretch>
        </p:blipFill>
        <p:spPr bwMode="auto">
          <a:xfrm>
            <a:off x="1524001" y="7024688"/>
            <a:ext cx="2278063" cy="1439862"/>
          </a:xfrm>
          <a:prstGeom prst="rect">
            <a:avLst/>
          </a:prstGeom>
          <a:noFill/>
        </p:spPr>
      </p:pic>
      <p:pic>
        <p:nvPicPr>
          <p:cNvPr id="1025" name="Picture 22"/>
          <p:cNvPicPr>
            <a:picLocks noChangeAspect="1" noChangeArrowheads="1"/>
          </p:cNvPicPr>
          <p:nvPr/>
        </p:nvPicPr>
        <p:blipFill>
          <a:blip r:embed="rId4"/>
          <a:srcRect l="11455" t="44218" r="41830" b="11250"/>
          <a:stretch>
            <a:fillRect/>
          </a:stretch>
        </p:blipFill>
        <p:spPr bwMode="auto">
          <a:xfrm>
            <a:off x="1524000" y="8464550"/>
            <a:ext cx="2781300" cy="1493838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C03F5-51FA-41D1-8472-A062F9E8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38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1015" t="43124" r="44298" b="16545"/>
          <a:stretch>
            <a:fillRect/>
          </a:stretch>
        </p:blipFill>
        <p:spPr bwMode="auto">
          <a:xfrm>
            <a:off x="838200" y="1825625"/>
            <a:ext cx="8533504" cy="43434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38A3B-5A56-4DC9-B109-F14762A8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90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11194" t="40781" r="49396" b="16089"/>
          <a:stretch>
            <a:fillRect/>
          </a:stretch>
        </p:blipFill>
        <p:spPr bwMode="auto">
          <a:xfrm>
            <a:off x="2514600" y="1295401"/>
            <a:ext cx="6970904" cy="4289425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1F422-E18A-4DDB-A0AE-C8F8ED06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03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/>
          <a:srcRect l="11137" t="43443" r="41685" b="13112"/>
          <a:stretch>
            <a:fillRect/>
          </a:stretch>
        </p:blipFill>
        <p:spPr bwMode="auto">
          <a:xfrm>
            <a:off x="838200" y="1646238"/>
            <a:ext cx="8382000" cy="432774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F2504-10D6-4A57-9C64-D10E1A0B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76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021" t="45000" r="46951" b="14063"/>
          <a:stretch>
            <a:fillRect/>
          </a:stretch>
        </p:blipFill>
        <p:spPr bwMode="auto">
          <a:xfrm>
            <a:off x="2590801" y="1752600"/>
            <a:ext cx="7521547" cy="411903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8CA11-3382-4864-A606-6B71B920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1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197" t="43906" r="49854" b="13281"/>
          <a:stretch>
            <a:fillRect/>
          </a:stretch>
        </p:blipFill>
        <p:spPr bwMode="auto">
          <a:xfrm>
            <a:off x="2667001" y="1371601"/>
            <a:ext cx="7208685" cy="445498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8C541-9057-4B2B-AD4B-75F6DA0F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75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7797-BEF6-4894-A284-EF438E18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5278D-C6BE-4844-9F88-544D25C6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Agents &amp; Environment</a:t>
            </a:r>
          </a:p>
          <a:p>
            <a:r>
              <a:rPr lang="en-IN" dirty="0"/>
              <a:t>Solving Problems by Searching</a:t>
            </a:r>
          </a:p>
          <a:p>
            <a:r>
              <a:rPr lang="en-IN" dirty="0"/>
              <a:t>Uninformed Search:</a:t>
            </a:r>
          </a:p>
          <a:p>
            <a:pPr lvl="1"/>
            <a:r>
              <a:rPr lang="en-IN" dirty="0"/>
              <a:t>Breadth-First Search (BFS)</a:t>
            </a:r>
          </a:p>
          <a:p>
            <a:pPr lvl="1"/>
            <a:r>
              <a:rPr lang="en-IN" dirty="0"/>
              <a:t>Cheapest-First Search (CFS)</a:t>
            </a:r>
          </a:p>
          <a:p>
            <a:pPr lvl="1"/>
            <a:r>
              <a:rPr lang="en-IN" dirty="0"/>
              <a:t>Depth-First Search (DFS)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F9F5B-C14F-4A5F-898A-CA1CDE2B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72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19"/>
          <p:cNvPicPr>
            <a:picLocks noChangeAspect="1" noChangeArrowheads="1"/>
          </p:cNvPicPr>
          <p:nvPr/>
        </p:nvPicPr>
        <p:blipFill>
          <a:blip r:embed="rId2"/>
          <a:srcRect l="11732" t="44063" r="50027" b="12776"/>
          <a:stretch>
            <a:fillRect/>
          </a:stretch>
        </p:blipFill>
        <p:spPr bwMode="auto">
          <a:xfrm>
            <a:off x="2590801" y="1066800"/>
            <a:ext cx="7112979" cy="4495800"/>
          </a:xfrm>
          <a:prstGeom prst="rect">
            <a:avLst/>
          </a:prstGeom>
          <a:noFill/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B52E9-4082-46AD-8A85-ED627863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71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455" t="44218" r="41830" b="11250"/>
          <a:stretch>
            <a:fillRect/>
          </a:stretch>
        </p:blipFill>
        <p:spPr bwMode="auto">
          <a:xfrm>
            <a:off x="2498632" y="1524001"/>
            <a:ext cx="7961896" cy="426719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1767F-3110-47B6-9767-759B03DF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264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/>
              <a:t>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54" name="Picture 25"/>
          <p:cNvPicPr>
            <a:picLocks noChangeAspect="1" noChangeArrowheads="1"/>
          </p:cNvPicPr>
          <p:nvPr/>
        </p:nvPicPr>
        <p:blipFill>
          <a:blip r:embed="rId2"/>
          <a:srcRect l="11192" t="31007" r="46384" b="24254"/>
          <a:stretch>
            <a:fillRect/>
          </a:stretch>
        </p:blipFill>
        <p:spPr bwMode="auto">
          <a:xfrm>
            <a:off x="2057400" y="1905001"/>
            <a:ext cx="7924800" cy="4696111"/>
          </a:xfrm>
          <a:prstGeom prst="rect">
            <a:avLst/>
          </a:prstGeom>
          <a:noFill/>
        </p:spPr>
      </p:pic>
      <p:pic>
        <p:nvPicPr>
          <p:cNvPr id="31750" name="Picture 37"/>
          <p:cNvPicPr>
            <a:picLocks noChangeAspect="1" noChangeArrowheads="1"/>
          </p:cNvPicPr>
          <p:nvPr/>
        </p:nvPicPr>
        <p:blipFill>
          <a:blip r:embed="rId3"/>
          <a:srcRect l="13132" t="35120" r="40005" b="25388"/>
          <a:stretch>
            <a:fillRect/>
          </a:stretch>
        </p:blipFill>
        <p:spPr bwMode="auto">
          <a:xfrm>
            <a:off x="1524000" y="7323138"/>
            <a:ext cx="2781300" cy="1325562"/>
          </a:xfrm>
          <a:prstGeom prst="rect">
            <a:avLst/>
          </a:prstGeom>
          <a:noFill/>
        </p:spPr>
      </p:pic>
      <p:pic>
        <p:nvPicPr>
          <p:cNvPr id="31749" name="Picture 40"/>
          <p:cNvPicPr>
            <a:picLocks noChangeAspect="1" noChangeArrowheads="1"/>
          </p:cNvPicPr>
          <p:nvPr/>
        </p:nvPicPr>
        <p:blipFill>
          <a:blip r:embed="rId4"/>
          <a:srcRect l="13739" t="25000" r="39478" b="22186"/>
          <a:stretch>
            <a:fillRect/>
          </a:stretch>
        </p:blipFill>
        <p:spPr bwMode="auto">
          <a:xfrm>
            <a:off x="1524000" y="8648700"/>
            <a:ext cx="2781300" cy="1760538"/>
          </a:xfrm>
          <a:prstGeom prst="rect">
            <a:avLst/>
          </a:prstGeom>
          <a:noFill/>
        </p:spPr>
      </p:pic>
      <p:pic>
        <p:nvPicPr>
          <p:cNvPr id="31748" name="Picture 43"/>
          <p:cNvPicPr>
            <a:picLocks noChangeAspect="1" noChangeArrowheads="1"/>
          </p:cNvPicPr>
          <p:nvPr/>
        </p:nvPicPr>
        <p:blipFill>
          <a:blip r:embed="rId5"/>
          <a:srcRect l="13821" t="26405" r="47568" b="24374"/>
          <a:stretch>
            <a:fillRect/>
          </a:stretch>
        </p:blipFill>
        <p:spPr bwMode="auto">
          <a:xfrm>
            <a:off x="1524001" y="10409238"/>
            <a:ext cx="2301875" cy="1646237"/>
          </a:xfrm>
          <a:prstGeom prst="rect">
            <a:avLst/>
          </a:prstGeom>
          <a:noFill/>
        </p:spPr>
      </p:pic>
      <p:pic>
        <p:nvPicPr>
          <p:cNvPr id="31747" name="Picture 46"/>
          <p:cNvPicPr>
            <a:picLocks noChangeAspect="1" noChangeArrowheads="1"/>
          </p:cNvPicPr>
          <p:nvPr/>
        </p:nvPicPr>
        <p:blipFill>
          <a:blip r:embed="rId6"/>
          <a:srcRect l="13924" t="26692" r="45970" b="24763"/>
          <a:stretch>
            <a:fillRect/>
          </a:stretch>
        </p:blipFill>
        <p:spPr bwMode="auto">
          <a:xfrm>
            <a:off x="1524001" y="12055475"/>
            <a:ext cx="2378075" cy="1622425"/>
          </a:xfrm>
          <a:prstGeom prst="rect">
            <a:avLst/>
          </a:prstGeom>
          <a:noFill/>
        </p:spPr>
      </p:pic>
      <p:pic>
        <p:nvPicPr>
          <p:cNvPr id="31746" name="Picture 49"/>
          <p:cNvPicPr>
            <a:picLocks noChangeAspect="1" noChangeArrowheads="1"/>
          </p:cNvPicPr>
          <p:nvPr/>
        </p:nvPicPr>
        <p:blipFill>
          <a:blip r:embed="rId7"/>
          <a:srcRect l="13220" t="26405" r="47150" b="25874"/>
          <a:stretch>
            <a:fillRect/>
          </a:stretch>
        </p:blipFill>
        <p:spPr bwMode="auto">
          <a:xfrm>
            <a:off x="1524001" y="13677900"/>
            <a:ext cx="2354263" cy="1592263"/>
          </a:xfrm>
          <a:prstGeom prst="rect">
            <a:avLst/>
          </a:prstGeom>
          <a:noFill/>
        </p:spPr>
      </p:pic>
      <p:pic>
        <p:nvPicPr>
          <p:cNvPr id="31745" name="Picture 52"/>
          <p:cNvPicPr>
            <a:picLocks noChangeAspect="1" noChangeArrowheads="1"/>
          </p:cNvPicPr>
          <p:nvPr/>
        </p:nvPicPr>
        <p:blipFill>
          <a:blip r:embed="rId8"/>
          <a:srcRect l="13573" t="35780" r="45096" b="20435"/>
          <a:stretch>
            <a:fillRect/>
          </a:stretch>
        </p:blipFill>
        <p:spPr bwMode="auto">
          <a:xfrm>
            <a:off x="1524001" y="15270163"/>
            <a:ext cx="2460625" cy="1463675"/>
          </a:xfrm>
          <a:prstGeom prst="rect">
            <a:avLst/>
          </a:prstGeom>
          <a:noFill/>
        </p:spPr>
      </p:pic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7A53A-0BFC-450E-974B-8A1600D0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587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/>
          <a:srcRect l="12428" t="30417" r="46789" b="24689"/>
          <a:stretch>
            <a:fillRect/>
          </a:stretch>
        </p:blipFill>
        <p:spPr bwMode="auto">
          <a:xfrm>
            <a:off x="2590800" y="1447800"/>
            <a:ext cx="6858000" cy="426279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0B1F3-F152-43A2-956E-12E2DF08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8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1"/>
          <p:cNvPicPr>
            <a:picLocks noChangeAspect="1" noChangeArrowheads="1"/>
          </p:cNvPicPr>
          <p:nvPr/>
        </p:nvPicPr>
        <p:blipFill>
          <a:blip r:embed="rId2"/>
          <a:srcRect l="13132" t="31616" r="45097" b="24374"/>
          <a:stretch>
            <a:fillRect/>
          </a:stretch>
        </p:blipFill>
        <p:spPr bwMode="auto">
          <a:xfrm>
            <a:off x="2590800" y="1447800"/>
            <a:ext cx="6934200" cy="411018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887AB-2CAC-40B2-8568-378EA355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05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/>
          <a:srcRect l="11989" t="30403" r="47409" b="15936"/>
          <a:stretch>
            <a:fillRect/>
          </a:stretch>
        </p:blipFill>
        <p:spPr bwMode="auto">
          <a:xfrm>
            <a:off x="2286000" y="762000"/>
            <a:ext cx="7772400" cy="5551600"/>
          </a:xfrm>
          <a:prstGeom prst="rect">
            <a:avLst/>
          </a:prstGeom>
          <a:noFill/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5328B-FD23-47BB-A358-F86A1ABF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1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7"/>
          <p:cNvPicPr>
            <a:picLocks noChangeAspect="1" noChangeArrowheads="1"/>
          </p:cNvPicPr>
          <p:nvPr/>
        </p:nvPicPr>
        <p:blipFill>
          <a:blip r:embed="rId2"/>
          <a:srcRect l="13132" t="35120" r="40005" b="25388"/>
          <a:stretch>
            <a:fillRect/>
          </a:stretch>
        </p:blipFill>
        <p:spPr bwMode="auto">
          <a:xfrm>
            <a:off x="2057401" y="1143000"/>
            <a:ext cx="8458201" cy="4572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818F3-FB42-4311-A220-CD7E3878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68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0"/>
          <p:cNvPicPr>
            <a:picLocks noChangeAspect="1" noChangeArrowheads="1"/>
          </p:cNvPicPr>
          <p:nvPr/>
        </p:nvPicPr>
        <p:blipFill>
          <a:blip r:embed="rId2"/>
          <a:srcRect l="13739" t="31297" r="39919" b="22186"/>
          <a:stretch>
            <a:fillRect/>
          </a:stretch>
        </p:blipFill>
        <p:spPr bwMode="auto">
          <a:xfrm>
            <a:off x="2286000" y="1600201"/>
            <a:ext cx="8001000" cy="4503193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618B-F892-4368-BF31-E595D4D9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658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43"/>
          <p:cNvPicPr>
            <a:picLocks noChangeAspect="1" noChangeArrowheads="1"/>
          </p:cNvPicPr>
          <p:nvPr/>
        </p:nvPicPr>
        <p:blipFill>
          <a:blip r:embed="rId2"/>
          <a:srcRect l="13821" t="31128" r="47189" b="24374"/>
          <a:stretch>
            <a:fillRect/>
          </a:stretch>
        </p:blipFill>
        <p:spPr bwMode="auto">
          <a:xfrm>
            <a:off x="2286000" y="1219201"/>
            <a:ext cx="7848600" cy="5025207"/>
          </a:xfrm>
          <a:prstGeom prst="rect">
            <a:avLst/>
          </a:prstGeom>
          <a:noFill/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855D-5C55-4CF1-95A8-1C3773C6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35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6"/>
          <p:cNvPicPr>
            <a:picLocks noChangeAspect="1" noChangeArrowheads="1"/>
          </p:cNvPicPr>
          <p:nvPr/>
        </p:nvPicPr>
        <p:blipFill>
          <a:blip r:embed="rId2"/>
          <a:srcRect l="13924" t="31048" r="46379" b="24763"/>
          <a:stretch>
            <a:fillRect/>
          </a:stretch>
        </p:blipFill>
        <p:spPr bwMode="auto">
          <a:xfrm>
            <a:off x="2438400" y="1524000"/>
            <a:ext cx="7391400" cy="463751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49D6A-BF62-41FF-AB94-665B78DE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0427"/>
            <a:ext cx="10515600" cy="1000035"/>
          </a:xfrm>
        </p:spPr>
        <p:txBody>
          <a:bodyPr/>
          <a:lstStyle/>
          <a:p>
            <a:pPr algn="ctr"/>
            <a:r>
              <a:rPr lang="en-US" altLang="en-US" u="sng" dirty="0"/>
              <a:t>Agent &amp; Environment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54" y="1759888"/>
            <a:ext cx="641367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 ‘Anything’ that can gather information about its environment and take </a:t>
            </a:r>
            <a:r>
              <a:rPr lang="en-US" altLang="en-US" b="1" dirty="0"/>
              <a:t>action</a:t>
            </a:r>
            <a:r>
              <a:rPr lang="en-US" altLang="en-US" dirty="0"/>
              <a:t> based on that information.</a:t>
            </a:r>
          </a:p>
          <a:p>
            <a:pPr algn="just"/>
            <a:r>
              <a:rPr lang="en-US" dirty="0"/>
              <a:t>In AI, an intelligent agent (IA) is an autonomous entity which observes through sensors and acts upon an environment using actuators and directs its activity towards achieving goals.</a:t>
            </a:r>
          </a:p>
          <a:p>
            <a:pPr algn="just"/>
            <a:r>
              <a:rPr lang="en-US" b="1" dirty="0"/>
              <a:t>Intelligent</a:t>
            </a:r>
            <a:r>
              <a:rPr lang="en-US" dirty="0"/>
              <a:t> agents may also learn or use knowledge to achieve their goals.</a:t>
            </a:r>
          </a:p>
          <a:p>
            <a:pPr algn="just"/>
            <a:r>
              <a:rPr lang="en-US" dirty="0"/>
              <a:t>A </a:t>
            </a:r>
            <a:r>
              <a:rPr lang="en-US" b="1" dirty="0"/>
              <a:t>rational</a:t>
            </a:r>
            <a:r>
              <a:rPr lang="en-US" dirty="0"/>
              <a:t> agent is one that acts so as to achieve the best outcome or, when there is uncertainty, the best expected outcome. 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pic>
        <p:nvPicPr>
          <p:cNvPr id="15364" name="Picture 4" descr="secretag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" y="283335"/>
            <a:ext cx="1123092" cy="13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72" y="2031395"/>
            <a:ext cx="5281966" cy="3808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5D799A-771C-4975-948B-7702FB37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220" t="31097" r="47210" b="25874"/>
          <a:stretch>
            <a:fillRect/>
          </a:stretch>
        </p:blipFill>
        <p:spPr bwMode="auto">
          <a:xfrm>
            <a:off x="2819400" y="1447800"/>
            <a:ext cx="6858000" cy="419273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8D583-1B2D-4334-B4E1-53558AB9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79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73" t="35780" r="45096" b="20435"/>
          <a:stretch>
            <a:fillRect/>
          </a:stretch>
        </p:blipFill>
        <p:spPr bwMode="auto">
          <a:xfrm>
            <a:off x="1905001" y="990601"/>
            <a:ext cx="7997495" cy="47633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E9EE2-E76C-4231-A6D1-105920A6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781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1049" t="15143" r="4308" b="16950"/>
          <a:stretch>
            <a:fillRect/>
          </a:stretch>
        </p:blipFill>
        <p:spPr bwMode="auto">
          <a:xfrm>
            <a:off x="1524001" y="381001"/>
            <a:ext cx="9143999" cy="586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C6630-462B-4C3E-B67C-B355FAFD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9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7" y="176320"/>
            <a:ext cx="11887201" cy="65746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E1903-7583-4DEB-821F-7D250916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483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Searching For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The possible action sequences starting at the initial state form a </a:t>
            </a:r>
            <a:r>
              <a:rPr lang="en-IN" b="1" dirty="0"/>
              <a:t>search tree </a:t>
            </a:r>
            <a:r>
              <a:rPr lang="en-IN" dirty="0"/>
              <a:t>with the initial state at the root; the branches are actions and the </a:t>
            </a:r>
            <a:r>
              <a:rPr lang="en-IN" b="1" dirty="0"/>
              <a:t>nodes </a:t>
            </a:r>
            <a:r>
              <a:rPr lang="en-IN" dirty="0"/>
              <a:t>correspond to states in the state space of the problem.</a:t>
            </a:r>
          </a:p>
          <a:p>
            <a:r>
              <a:rPr lang="en-IN" dirty="0"/>
              <a:t>The root node of the tree corresponds to the initial state, </a:t>
            </a:r>
            <a:r>
              <a:rPr lang="en-IN" i="1" dirty="0"/>
              <a:t>In(Arad)</a:t>
            </a:r>
            <a:r>
              <a:rPr lang="en-IN" dirty="0"/>
              <a:t>.</a:t>
            </a:r>
          </a:p>
          <a:p>
            <a:r>
              <a:rPr lang="en-IN" dirty="0"/>
              <a:t>The first step is to test whether this is a goal state. As it is not</a:t>
            </a:r>
          </a:p>
          <a:p>
            <a:r>
              <a:rPr lang="en-IN" dirty="0"/>
              <a:t>We need to consider taking various actions. We do this by </a:t>
            </a:r>
            <a:r>
              <a:rPr lang="en-IN" b="1" dirty="0"/>
              <a:t>expanding </a:t>
            </a:r>
            <a:r>
              <a:rPr lang="en-IN" dirty="0"/>
              <a:t>the current state; that is, applying each legal action to the current state, thereby </a:t>
            </a:r>
            <a:r>
              <a:rPr lang="en-IN" b="1" dirty="0"/>
              <a:t>generating </a:t>
            </a:r>
            <a:r>
              <a:rPr lang="en-IN" dirty="0"/>
              <a:t>a new set of states. </a:t>
            </a:r>
          </a:p>
          <a:p>
            <a:r>
              <a:rPr lang="en-IN" dirty="0"/>
              <a:t>In this case, we add three branches from the </a:t>
            </a:r>
            <a:r>
              <a:rPr lang="en-IN" b="1" dirty="0"/>
              <a:t>parent node </a:t>
            </a:r>
            <a:r>
              <a:rPr lang="en-IN" i="1" dirty="0"/>
              <a:t>In(Arad) </a:t>
            </a:r>
            <a:r>
              <a:rPr lang="en-IN" dirty="0"/>
              <a:t>leading to three new </a:t>
            </a:r>
            <a:r>
              <a:rPr lang="en-IN" b="1" dirty="0"/>
              <a:t>child</a:t>
            </a:r>
            <a:r>
              <a:rPr lang="en-IN" dirty="0"/>
              <a:t> </a:t>
            </a:r>
            <a:r>
              <a:rPr lang="en-IN" b="1" dirty="0"/>
              <a:t>nodes</a:t>
            </a:r>
            <a:r>
              <a:rPr lang="en-IN" dirty="0"/>
              <a:t>: </a:t>
            </a:r>
            <a:r>
              <a:rPr lang="en-IN" i="1" dirty="0"/>
              <a:t>In(Sibiu), In(Timisoara), </a:t>
            </a:r>
            <a:r>
              <a:rPr lang="en-IN" dirty="0"/>
              <a:t>and </a:t>
            </a:r>
            <a:r>
              <a:rPr lang="en-IN" i="1" dirty="0"/>
              <a:t>In(</a:t>
            </a:r>
            <a:r>
              <a:rPr lang="en-IN" i="1" dirty="0" err="1"/>
              <a:t>Zerind</a:t>
            </a:r>
            <a:r>
              <a:rPr lang="en-IN" i="1" dirty="0"/>
              <a:t>)</a:t>
            </a:r>
            <a:r>
              <a:rPr lang="en-IN" dirty="0"/>
              <a:t>. </a:t>
            </a:r>
          </a:p>
          <a:p>
            <a:r>
              <a:rPr lang="en-IN" dirty="0"/>
              <a:t>Now we must choose which of these three possibilities to consider further.</a:t>
            </a:r>
          </a:p>
          <a:p>
            <a:r>
              <a:rPr lang="en-IN" b="1" dirty="0"/>
              <a:t>Leaf node </a:t>
            </a:r>
            <a:r>
              <a:rPr lang="en-IN" dirty="0"/>
              <a:t>is a node with no children in the tree.</a:t>
            </a:r>
          </a:p>
          <a:p>
            <a:r>
              <a:rPr lang="en-IN" dirty="0"/>
              <a:t>The set of all leaf nodes available for expansion at any given point is called the </a:t>
            </a:r>
            <a:r>
              <a:rPr lang="en-IN" b="1" dirty="0"/>
              <a:t>frontier</a:t>
            </a:r>
            <a:r>
              <a:rPr lang="en-IN" dirty="0"/>
              <a:t>.</a:t>
            </a:r>
          </a:p>
          <a:p>
            <a:r>
              <a:rPr lang="en-IN" b="1" dirty="0"/>
              <a:t>Loopy Path</a:t>
            </a:r>
          </a:p>
          <a:p>
            <a:r>
              <a:rPr lang="en-IN" b="1" dirty="0"/>
              <a:t>Redundant Path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F47BE-905C-4E1B-B2D7-37790B4B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759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State Space  : Entire Area</a:t>
            </a:r>
          </a:p>
          <a:p>
            <a:r>
              <a:rPr lang="en-IN" dirty="0"/>
              <a:t>Actions : Navigate the State Space</a:t>
            </a:r>
          </a:p>
          <a:p>
            <a:pPr lvl="1"/>
            <a:r>
              <a:rPr lang="en-IN" dirty="0"/>
              <a:t>Actions are specific to each state</a:t>
            </a:r>
          </a:p>
          <a:p>
            <a:r>
              <a:rPr lang="en-IN" dirty="0"/>
              <a:t>Frontier</a:t>
            </a:r>
          </a:p>
          <a:p>
            <a:r>
              <a:rPr lang="en-IN" dirty="0"/>
              <a:t>Explored &amp; Unexplored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ED7CA-9DF1-49A5-8B59-8160E88B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657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4" y="223458"/>
            <a:ext cx="11308000" cy="63576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34DBA-A2C0-4211-9394-33716DBB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769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9" y="85725"/>
            <a:ext cx="8848725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CDE98-2E24-4D44-8115-AEC185E6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608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93" y="1084896"/>
            <a:ext cx="11693433" cy="4824536"/>
          </a:xfrm>
        </p:spPr>
        <p:txBody>
          <a:bodyPr>
            <a:normAutofit/>
          </a:bodyPr>
          <a:lstStyle/>
          <a:p>
            <a:r>
              <a:rPr lang="en-IN" dirty="0"/>
              <a:t>The way to avoid exploring redundant paths is to remember where one has been. </a:t>
            </a:r>
          </a:p>
          <a:p>
            <a:r>
              <a:rPr lang="en-IN" dirty="0"/>
              <a:t>To do this, we augment the TREE-SEARCH algorithm with a data structure called the </a:t>
            </a:r>
            <a:r>
              <a:rPr lang="en-IN" b="1" dirty="0"/>
              <a:t>explored set </a:t>
            </a:r>
            <a:r>
              <a:rPr lang="en-IN" dirty="0"/>
              <a:t>which remembers every expanded node.</a:t>
            </a:r>
          </a:p>
          <a:p>
            <a:r>
              <a:rPr lang="en-IN" dirty="0"/>
              <a:t>Newly generated nodes that match previously generated nodes—ones in the explored set or the frontier—can be discarded instead of being added to the frontier. </a:t>
            </a:r>
          </a:p>
          <a:p>
            <a:r>
              <a:rPr lang="en-IN" dirty="0"/>
              <a:t>The new algorithm, called GRAPH-SEARCH</a:t>
            </a:r>
          </a:p>
          <a:p>
            <a:r>
              <a:rPr lang="en-IN" dirty="0"/>
              <a:t>In GS the frontier </a:t>
            </a:r>
            <a:r>
              <a:rPr lang="en-IN" b="1" dirty="0"/>
              <a:t>separates </a:t>
            </a:r>
            <a:r>
              <a:rPr lang="en-IN" dirty="0"/>
              <a:t>the state-space graph into the explored region and the unexplored region, so that every path from the initial state to an unexplored state has to pass through a state in the frontier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592B0-CA93-4837-8AE2-85A5EDA1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8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3906" y="6441540"/>
            <a:ext cx="294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WHICH To Explore 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5865" y="0"/>
            <a:ext cx="6217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Breadth FIRST SEARCH / Shortest FIRST SEARCH</a:t>
            </a:r>
          </a:p>
        </p:txBody>
      </p:sp>
      <p:pic>
        <p:nvPicPr>
          <p:cNvPr id="1028" name="Picture 4" descr="https://s3.amazonaws.com/video.udacity-data.com/topher/2018/November/5be4e0fe_graph-search-image/graph-search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" y="461665"/>
            <a:ext cx="11448291" cy="58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A3A14-2C4E-49F6-9D8A-5F69238F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73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768"/>
            <a:ext cx="10515600" cy="4794576"/>
          </a:xfrm>
        </p:spPr>
        <p:txBody>
          <a:bodyPr>
            <a:normAutofit/>
          </a:bodyPr>
          <a:lstStyle/>
          <a:p>
            <a:r>
              <a:rPr lang="en-US" dirty="0"/>
              <a:t>A human agent </a:t>
            </a:r>
          </a:p>
          <a:p>
            <a:pPr lvl="1"/>
            <a:r>
              <a:rPr lang="en-US" dirty="0"/>
              <a:t>eyes, ears, and other organs for sensors </a:t>
            </a:r>
          </a:p>
          <a:p>
            <a:pPr lvl="1"/>
            <a:r>
              <a:rPr lang="en-US" sz="2400" dirty="0"/>
              <a:t>hands, legs, vocal tract, and so on for actuators. </a:t>
            </a:r>
          </a:p>
          <a:p>
            <a:r>
              <a:rPr lang="en-US" dirty="0"/>
              <a:t>A robotic agent </a:t>
            </a:r>
          </a:p>
          <a:p>
            <a:pPr lvl="1"/>
            <a:r>
              <a:rPr lang="en-US" dirty="0"/>
              <a:t>might have cameras and infrared range ﬁnders for sensors </a:t>
            </a:r>
          </a:p>
          <a:p>
            <a:pPr lvl="1"/>
            <a:r>
              <a:rPr lang="en-US" dirty="0"/>
              <a:t>various motors for actuators. </a:t>
            </a:r>
          </a:p>
          <a:p>
            <a:r>
              <a:rPr lang="en-US" dirty="0"/>
              <a:t>A software agent </a:t>
            </a:r>
          </a:p>
          <a:p>
            <a:pPr lvl="1"/>
            <a:r>
              <a:rPr lang="en-US" dirty="0"/>
              <a:t>receives keystrokes, ﬁle contents, and network packets as sensory inputs </a:t>
            </a:r>
          </a:p>
          <a:p>
            <a:pPr lvl="1"/>
            <a:r>
              <a:rPr lang="en-US" dirty="0"/>
              <a:t>acts on the environment by displaying on the screen, writing ﬁles, and sending network packets.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E6A8-3C8B-4A6A-8BB2-B6D5DC0E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72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7" y="141668"/>
            <a:ext cx="11423561" cy="51773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8518" y="5615189"/>
            <a:ext cx="16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Next 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8518" y="6096069"/>
            <a:ext cx="218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We Terminate ???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D8E9C-2958-4F0F-B79B-C84DF9B0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3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77" y="399243"/>
            <a:ext cx="10403579" cy="58491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AF492-E9E5-46CA-B677-F2876ABE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5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290" y="128788"/>
            <a:ext cx="615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UNIFORM- COST SEARCH/Cheapest First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2" y="652008"/>
            <a:ext cx="11837576" cy="610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01A6-4EE1-4B12-A861-4AFE959D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250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" y="106458"/>
            <a:ext cx="11822806" cy="66470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FF280-0CBD-48B0-B9EB-3CBC9107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906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" y="131328"/>
            <a:ext cx="11517679" cy="64755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39F6B-B087-45C4-B075-0F94B644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225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3" y="95728"/>
            <a:ext cx="11718442" cy="65884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8899A-EF8E-47BA-A747-5C3578D5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047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217" y="2537137"/>
            <a:ext cx="10934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 COST SEARCH CONTINUES TILL WE POP OFF THE PATH FROM THE FRONTIER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A785A-E0F2-4BEE-9F1B-32894B17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02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" y="130386"/>
            <a:ext cx="11794239" cy="66310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5D314-BE5F-485F-9234-3F673E1E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36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9" y="207070"/>
            <a:ext cx="10406129" cy="5850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5234" y="6323527"/>
            <a:ext cx="91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IT IN ORDER OF PROCESSING                           BREAK TIE FROM LEFT TO 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F7000-45ED-4DDA-99B8-273E76BF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43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3" y="903668"/>
            <a:ext cx="3494604" cy="5188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87" y="903668"/>
            <a:ext cx="4175739" cy="5188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788" y="903667"/>
            <a:ext cx="3550059" cy="5188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2B32A-D4E2-4C30-A772-0DF2C0AF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4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Percept</a:t>
            </a:r>
            <a:r>
              <a:rPr lang="en-US" dirty="0"/>
              <a:t> refers to the agent’s perceptual inputs at any given instant.</a:t>
            </a:r>
          </a:p>
          <a:p>
            <a:r>
              <a:rPr lang="en-US" dirty="0"/>
              <a:t> An agent’s </a:t>
            </a:r>
            <a:r>
              <a:rPr lang="en-US" b="1" dirty="0"/>
              <a:t>percept sequence </a:t>
            </a:r>
            <a:r>
              <a:rPr lang="en-US" dirty="0"/>
              <a:t>is the complete history of everything the agent has ever perceived.</a:t>
            </a:r>
          </a:p>
          <a:p>
            <a:r>
              <a:rPr lang="en-US" dirty="0"/>
              <a:t>An agent’s choice of action at any given instant can depend on the entire percept sequence observed to date, but not on anything it hasn’t perceived.</a:t>
            </a:r>
          </a:p>
          <a:p>
            <a:r>
              <a:rPr lang="en-US" dirty="0"/>
              <a:t>Mathematically speaking, we say that an agent’s behavior is described by the agent function that maps any given percept sequence to an action</a:t>
            </a:r>
          </a:p>
          <a:p>
            <a:r>
              <a:rPr lang="en-US" dirty="0"/>
              <a:t> One could view a hand-held calculator as an agent that chooses the action of displaying “4” when given the percept sequence “2 + 2 =,”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51A9C-F8B9-4F45-A5EE-84CCF660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3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57" y="5073068"/>
            <a:ext cx="5943600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" y="167425"/>
            <a:ext cx="11848563" cy="47365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B375C-35BA-4364-8631-7F3BEB87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259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content in the slides is amalgamated from web and not my 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F528D-7138-44C6-9095-4B741CB6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86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IN" sz="3600" u="sng" dirty="0"/>
              <a:t>Solving problems by Searching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Goal-based agent called a </a:t>
            </a:r>
            <a:r>
              <a:rPr lang="en-US" b="1" i="1" dirty="0"/>
              <a:t>Problem-solving Agent</a:t>
            </a:r>
          </a:p>
          <a:p>
            <a:r>
              <a:rPr lang="en-US" b="1" i="1" dirty="0"/>
              <a:t>Uninformed Search Algorithms</a:t>
            </a:r>
            <a:r>
              <a:rPr lang="en-US" dirty="0"/>
              <a:t>—algorithms that are given no information about the problem other than its deﬁnition.</a:t>
            </a:r>
          </a:p>
          <a:p>
            <a:pPr lvl="1"/>
            <a:r>
              <a:rPr lang="en-US" dirty="0"/>
              <a:t>Although some of these algorithms can solve any solvable problem, none of them can do so efﬁciently</a:t>
            </a:r>
          </a:p>
          <a:p>
            <a:r>
              <a:rPr lang="en-US" dirty="0"/>
              <a:t> </a:t>
            </a:r>
            <a:r>
              <a:rPr lang="en-US" b="1" i="1" dirty="0"/>
              <a:t>Informed Search Algorithms</a:t>
            </a:r>
            <a:r>
              <a:rPr lang="en-US" dirty="0"/>
              <a:t>, on the other hand, can do quite well given some guidance on where to look for solutions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9C7CE-5DCE-4C8C-BC2C-0A39D701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14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96" y="188912"/>
            <a:ext cx="9089824" cy="470125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Problem </a:t>
            </a:r>
            <a:r>
              <a:rPr lang="en-IN" dirty="0"/>
              <a:t>: Travel from Bangalore to Mysore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28790" y="839339"/>
            <a:ext cx="6065948" cy="5844795"/>
          </a:xfrm>
        </p:spPr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If the agent has no additional information—i.e., if the environment is unknown in the sense—then it is has no choice but to try one of the actions at random.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But suppose the agent has a map of Karnataka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point of a map is to provide the agent with information about the states it might get itself into and the actions it can take.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agent can use this information to consider subsequent stages of a hypothetical journey via each of the towns, trying to ﬁnd a journey that eventually gets to Mysore.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Once it has found a path on the map from Bangalore  to Mysore, it can achieve its goal by carrying out the driving actions that correspond to the legs of the journey.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1" dirty="0"/>
              <a:t>An agent with several immediate options of unknown value can decide what to do by ﬁrst examining future actions that eventually lead to states of known value.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OBSERVABLE</a:t>
            </a:r>
            <a:r>
              <a:rPr lang="en-US" dirty="0"/>
              <a:t> :The agent always knows the current state.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DISCRETE</a:t>
            </a:r>
            <a:r>
              <a:rPr lang="en-US" dirty="0"/>
              <a:t>: At any given state there are only ﬁnitely many actions to choose from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KNOWN </a:t>
            </a:r>
            <a:r>
              <a:rPr lang="en-US" dirty="0"/>
              <a:t>: The agent knows which states are reached by each action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DETERMINISTIC :</a:t>
            </a:r>
            <a:r>
              <a:rPr lang="en-US" dirty="0"/>
              <a:t> Each action has exactly one outcome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Under these assumptions, the solution to any problem is a ﬁxed sequence of actions.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process of looking for a sequence of actions that reaches the goal is called </a:t>
            </a:r>
            <a:r>
              <a:rPr lang="en-US" sz="2200" b="1" dirty="0"/>
              <a:t>search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i="1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48" y="839340"/>
            <a:ext cx="5746930" cy="5561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776E6-749A-4568-98FC-81C68AD3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5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9" y="159064"/>
            <a:ext cx="10515600" cy="51063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Well Defined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90" y="988497"/>
            <a:ext cx="11925836" cy="5721396"/>
          </a:xfrm>
        </p:spPr>
        <p:txBody>
          <a:bodyPr>
            <a:normAutofit/>
          </a:bodyPr>
          <a:lstStyle/>
          <a:p>
            <a:r>
              <a:rPr lang="en-US" dirty="0"/>
              <a:t>A problem</a:t>
            </a:r>
            <a:r>
              <a:rPr lang="en-US" b="1" dirty="0"/>
              <a:t> </a:t>
            </a:r>
            <a:r>
              <a:rPr lang="en-US" dirty="0"/>
              <a:t>can be defined formally by </a:t>
            </a:r>
            <a:r>
              <a:rPr lang="en-US" b="1" u="sng" dirty="0"/>
              <a:t>five</a:t>
            </a:r>
            <a:r>
              <a:rPr lang="en-US" dirty="0"/>
              <a:t> components:</a:t>
            </a:r>
          </a:p>
          <a:p>
            <a:r>
              <a:rPr lang="en-US" dirty="0"/>
              <a:t>1. Initial State</a:t>
            </a:r>
          </a:p>
          <a:p>
            <a:r>
              <a:rPr lang="en-US" dirty="0"/>
              <a:t>2. A set of actions</a:t>
            </a:r>
          </a:p>
          <a:p>
            <a:r>
              <a:rPr lang="en-US" dirty="0"/>
              <a:t>3. Transition Model</a:t>
            </a:r>
          </a:p>
          <a:p>
            <a:r>
              <a:rPr lang="en-US" dirty="0"/>
              <a:t>4. Goal Test / Goal State</a:t>
            </a:r>
          </a:p>
          <a:p>
            <a:r>
              <a:rPr lang="en-US" dirty="0"/>
              <a:t>5. Path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B2A7D-C883-4221-9BC4-A6BFA286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12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00D99626505468815249BBCE5CBE2" ma:contentTypeVersion="10" ma:contentTypeDescription="Create a new document." ma:contentTypeScope="" ma:versionID="530fa68265af1afd78c5f75de43d89ec">
  <xsd:schema xmlns:xsd="http://www.w3.org/2001/XMLSchema" xmlns:xs="http://www.w3.org/2001/XMLSchema" xmlns:p="http://schemas.microsoft.com/office/2006/metadata/properties" xmlns:ns2="b9ddce48-4927-49d3-9c8d-0a4b2e223357" xmlns:ns3="97366e1e-3f04-441e-b6c8-11d4a868ca9a" targetNamespace="http://schemas.microsoft.com/office/2006/metadata/properties" ma:root="true" ma:fieldsID="093de6fd644dc5749ef4e25b998f45ad" ns2:_="" ns3:_="">
    <xsd:import namespace="b9ddce48-4927-49d3-9c8d-0a4b2e223357"/>
    <xsd:import namespace="97366e1e-3f04-441e-b6c8-11d4a868ca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ddce48-4927-49d3-9c8d-0a4b2e223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66e1e-3f04-441e-b6c8-11d4a868ca9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0FA252-A5E9-41D0-B427-B595611469C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9ddce48-4927-49d3-9c8d-0a4b2e223357"/>
    <ds:schemaRef ds:uri="97366e1e-3f04-441e-b6c8-11d4a868ca9a"/>
  </ds:schemaRefs>
</ds:datastoreItem>
</file>

<file path=customXml/itemProps2.xml><?xml version="1.0" encoding="utf-8"?>
<ds:datastoreItem xmlns:ds="http://schemas.openxmlformats.org/officeDocument/2006/customXml" ds:itemID="{34EE958B-7898-4D1C-B8F1-8C7D5E5959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818585-4B8F-403A-9572-8263056ABD8D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1837</Words>
  <Application>Microsoft Office PowerPoint</Application>
  <PresentationFormat>Widescreen</PresentationFormat>
  <Paragraphs>209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1_Office Theme</vt:lpstr>
      <vt:lpstr> Module– 3 – Contents  Problem Solving by searching,  Probabilistic reasoning in AI  </vt:lpstr>
      <vt:lpstr>CSE 228 – Principles of Artificial Intelligence</vt:lpstr>
      <vt:lpstr>Contents</vt:lpstr>
      <vt:lpstr>Agent &amp; Environment</vt:lpstr>
      <vt:lpstr>Agents</vt:lpstr>
      <vt:lpstr>Agent…</vt:lpstr>
      <vt:lpstr>Solving problems by Searching</vt:lpstr>
      <vt:lpstr>Problem : Travel from Bangalore to Mysore</vt:lpstr>
      <vt:lpstr>Well Defined Problem</vt:lpstr>
      <vt:lpstr>Initial State</vt:lpstr>
      <vt:lpstr>Permitted Actions</vt:lpstr>
      <vt:lpstr>Transition Model</vt:lpstr>
      <vt:lpstr>Goal Test</vt:lpstr>
      <vt:lpstr>Path Cost</vt:lpstr>
      <vt:lpstr>Well Defined Problem…..</vt:lpstr>
      <vt:lpstr>PowerPoint Presentation</vt:lpstr>
      <vt:lpstr>Romania</vt:lpstr>
      <vt:lpstr>One Solution……</vt:lpstr>
      <vt:lpstr>Map of Romania Problem: Arad to Bucharest</vt:lpstr>
      <vt:lpstr>PowerPoint Presentation</vt:lpstr>
      <vt:lpstr>Uninformed Search</vt:lpstr>
      <vt:lpstr> INFORMED SEARCH / (HEURISTIC SEARCH)</vt:lpstr>
      <vt:lpstr>PowerPoint Presentation</vt:lpstr>
      <vt:lpstr>BFS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For Solutions</vt:lpstr>
      <vt:lpstr>Terms…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Disclaimer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Module– 3 – Contents  Problem Solving by searching,  Probabilistic reasoning in AI  </dc:title>
  <dc:creator>Sandeep Mathias</dc:creator>
  <cp:lastModifiedBy>MOHAMMED SALMAN SHAIKH</cp:lastModifiedBy>
  <cp:revision>5</cp:revision>
  <dcterms:created xsi:type="dcterms:W3CDTF">2021-10-26T07:14:26Z</dcterms:created>
  <dcterms:modified xsi:type="dcterms:W3CDTF">2021-11-15T01:55:41Z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0x010100E7200D99626505468815249BBCE5CBE2</vt:lpwstr>
  </property>
</Properties>
</file>